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13"/>
  </p:notesMasterIdLst>
  <p:handoutMasterIdLst>
    <p:handoutMasterId r:id="rId14"/>
  </p:handoutMasterIdLst>
  <p:sldIdLst>
    <p:sldId id="347" r:id="rId6"/>
    <p:sldId id="419" r:id="rId7"/>
    <p:sldId id="418" r:id="rId8"/>
    <p:sldId id="466" r:id="rId9"/>
    <p:sldId id="462" r:id="rId10"/>
    <p:sldId id="545" r:id="rId11"/>
    <p:sldId id="546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5B1"/>
    <a:srgbClr val="CC543B"/>
    <a:srgbClr val="302980"/>
    <a:srgbClr val="4667AE"/>
    <a:srgbClr val="D2F0F0"/>
    <a:srgbClr val="FFFFFF"/>
    <a:srgbClr val="9ED2D8"/>
    <a:srgbClr val="CC533C"/>
    <a:srgbClr val="3DA4B0"/>
    <a:srgbClr val="8BC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FAFC-31BD-40E3-8634-E97965FDE707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129F-9FA1-4FC5-828B-86657A4E6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2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5050-B5B0-4943-A1C4-A0CC41F1325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C629-751F-40C4-BBA5-50F97D92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63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C629-751F-40C4-BBA5-50F97D9219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58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7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6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09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7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5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7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7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3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592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1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810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latin typeface="Gotham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A561-DD1E-45F1-B652-0851DD61BA38}" type="datetime1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4C2FF6E-5044-4C4A-8301-E54DF1B5CF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object 28"/>
          <p:cNvSpPr txBox="1"/>
          <p:nvPr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31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object 28"/>
          <p:cNvSpPr txBox="1"/>
          <p:nvPr userDrawn="1"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213067" y="633375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3780307" y="633375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4C2FF6E-5044-4C4A-8301-E54DF1B5CF4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75" y="5662962"/>
            <a:ext cx="2101250" cy="13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4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F69-817C-4840-B525-BE96B6DE3520}" type="datetime1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8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Gotham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E4A-C632-4886-A901-5A95CDA5214A}" type="datetime1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3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Gotham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EBF4-0B99-48A8-B11C-E48A7FB05A8B}" type="datetime1">
              <a:rPr lang="fr-FR" smtClean="0"/>
              <a:t>15/04/2025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8" name="Connecteur droit 17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37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DF1C-CE54-4F90-B5CC-FA18F66E8342}" type="datetime1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599" y="6430243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28"/>
          <p:cNvSpPr txBox="1"/>
          <p:nvPr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28"/>
          <p:cNvSpPr txBox="1"/>
          <p:nvPr userDrawn="1"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3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25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FB07-6D22-4A6A-8A65-A5A26786A92C}" type="datetime1">
              <a:rPr lang="fr-FR" smtClean="0"/>
              <a:t>15/04/2025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20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E8CC-C6FB-477C-8160-272318440762}" type="datetime1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94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657B-ACAC-4A90-A9AD-AA9D6DA04BA3}" type="datetime1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09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6CBC-CE21-4A57-A24F-C37F1BD299DD}" type="datetime1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0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EC1-8093-4797-BB5D-D8C8512A6388}" type="datetime1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object 28"/>
          <p:cNvSpPr txBox="1"/>
          <p:nvPr userDrawn="1"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94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7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51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996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33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9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62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3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4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03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55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93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411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77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65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0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911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54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364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83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23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607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476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77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17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72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14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5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6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A3B1-920F-4C26-AA77-487513A5CEF8}" type="datetime1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1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89BC-CE01-45E7-A71A-F7ECD2550E65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8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A03D-4CAC-406F-9F80-C147CC79D7A8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7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assos-sante.org/wp-content/uploads/2010/09/Droits-des-malades-recours-systeme-de-sante.pd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hyperlink" Target="https://www.france-assos-sante.org/wp-content/uploads/2024/04/Fiche-A11_Prise-en-charge-de-la-douleur.pdf" TargetMode="External"/><Relationship Id="rId4" Type="http://schemas.openxmlformats.org/officeDocument/2006/relationships/hyperlink" Target="https://www.france-assos-sante.org/wp-content/uploads/2023/06/Fiche-A.6_La-personne-de-confiance_2023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anet.france-assos-sante.org/demande-dinscriptio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france-assos-sante.org/reseau/unions-regionales-des-associations-agreees/" TargetMode="External"/><Relationship Id="rId5" Type="http://schemas.openxmlformats.org/officeDocument/2006/relationships/hyperlink" Target="https://www.france-assos-sante.org/formation/devenir-ru-pourquoi-pas-moi/" TargetMode="External"/><Relationship Id="rId4" Type="http://schemas.openxmlformats.org/officeDocument/2006/relationships/hyperlink" Target="https://extranet.france-assos-sante.org/wp-content/uploads/sites/2/2025/03/Guide-mandats-ru_V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963629" y="0"/>
            <a:ext cx="7228371" cy="6858000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19" y="3760215"/>
            <a:ext cx="4183325" cy="26709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C001B05-7781-75B0-8238-0D14C91C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70" y="2016126"/>
            <a:ext cx="4291231" cy="2686578"/>
          </a:xfrm>
          <a:prstGeom prst="rect">
            <a:avLst/>
          </a:prstGeom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E38F163C-D744-ECFE-98A3-DDBECD9A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30" y="1854730"/>
            <a:ext cx="2159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3EA5B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 b="1">
                <a:solidFill>
                  <a:srgbClr val="CC543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Logo de votre association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1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0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00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highlight>
                  <a:srgbClr val="FFFF00"/>
                </a:highlight>
                <a:latin typeface="Rockwell" panose="02060603020205020403" pitchFamily="18" charset="0"/>
              </a:rPr>
              <a:t>Nom de l’association</a:t>
            </a:r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, agréée pour représenter les usagers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14603" y="1612036"/>
            <a:ext cx="7777397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95"/>
              </a:spcBef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Notre association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a pour objet </a:t>
            </a:r>
            <a:r>
              <a:rPr lang="fr-FR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compléter en fonction de l’objet de l’association.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est agréée pour la représentation des usagers, au niveau national, par le ministère de la Santé. </a:t>
            </a:r>
            <a:r>
              <a:rPr lang="fr-FR" sz="16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(Modifier si agréement uniquement au niveau régional)</a:t>
            </a:r>
            <a:endParaRPr lang="fr-FR" sz="15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Nos représentants des usagers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Sont des adhérents qui défendent bénévolement les droits et les intérêts de tous les usagers de la santé.  Ils expriment les besoins individuels et collectifs pour contribuer à l’amélioration du système de santé. Ils interviennent pour cela dans les hôpitaux ou les cliniques, ainsi que dans les instances de santé publique à l’échelon local, départemental, régional et national.</a:t>
            </a: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A5B724-11CD-BA84-D24A-C5E502E9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173"/>
            <a:ext cx="4342688" cy="35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502" y="1252412"/>
            <a:ext cx="10515600" cy="48181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Sur le plan collectif: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établissement de santé: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ils proposent des actions pour améliorer l’organisation et la qualité de l’accueil et des soins. Ils peuvent participer à la mise en œuvre d’un questionnaire de satisfaction auprès des usagers, organiser des permanences d’écoute.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instances nationales, régionales ou territoriales de santé: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participent à l’élaboration et au suivi des politiques publiques de santé, en faisant entendre la voix et les préoccupations des usagers.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EA5B1"/>
              </a:buClr>
              <a:buFontTx/>
              <a:buChar char="-"/>
              <a:tabLst>
                <a:tab pos="376536" algn="l"/>
                <a:tab pos="377172" algn="l"/>
              </a:tabLst>
            </a:pP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En réponse à des sollicitations individuelles des usagers, en établissement de santé: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facilitent l’accès à l’information;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répondent aux questions sur les droits en santé;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écoutent les usagers qui ont une plainte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peuvent, si le patient le souhaite, l’accompagner lors de ses rencontres avec les médiateurs de l’établissement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CC533C"/>
              </a:buClr>
              <a:buNone/>
              <a:tabLst>
                <a:tab pos="376536" algn="l"/>
                <a:tab pos="377172" algn="l"/>
              </a:tabLst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0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Que font les représentants des usagers ?</a:t>
            </a:r>
          </a:p>
        </p:txBody>
      </p:sp>
    </p:spTree>
    <p:extLst>
      <p:ext uri="{BB962C8B-B14F-4D97-AF65-F5344CB8AC3E}">
        <p14:creationId xmlns:p14="http://schemas.microsoft.com/office/powerpoint/2010/main" val="79409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EDF4-BC16-7A2A-340A-480060FC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5071B-11C8-9749-332C-3E02E6B6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A0BAF-0A5A-653C-A699-F254CA2F6747}"/>
              </a:ext>
            </a:extLst>
          </p:cNvPr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0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895635-2ABC-EB0C-20C6-11B85B9D9FDF}"/>
              </a:ext>
            </a:extLst>
          </p:cNvPr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Etre RU, ça apporte quoi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7A8439-628B-C095-0EFF-FEEF9432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19237"/>
            <a:ext cx="4800600" cy="38195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33DB05-A82E-50C3-6FD5-BAA8229C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9237"/>
            <a:ext cx="4010918" cy="38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CC5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100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France Assos Santé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9144" y="947414"/>
            <a:ext cx="1220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3EA5B1"/>
              </a:buClr>
              <a:tabLst>
                <a:tab pos="376536" algn="l"/>
                <a:tab pos="377172" algn="l"/>
              </a:tabLst>
            </a:pPr>
            <a:r>
              <a:rPr lang="fr-FR" sz="20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Notre association adhère à France Assos Santé, dont voici les principales missions: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C4AEE1-1C07-ECFF-A58F-0E50939B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60" y="1441239"/>
            <a:ext cx="9193889" cy="42063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877931-D59F-4011-2070-A844CFC34FDD}"/>
              </a:ext>
            </a:extLst>
          </p:cNvPr>
          <p:cNvSpPr txBox="1"/>
          <p:nvPr/>
        </p:nvSpPr>
        <p:spPr>
          <a:xfrm>
            <a:off x="156748" y="5741309"/>
            <a:ext cx="1020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3EA5B1"/>
              </a:buClr>
              <a:tabLst>
                <a:tab pos="376536" algn="l"/>
                <a:tab pos="377172" algn="l"/>
              </a:tabLst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Assos Santé est présente au national et sur tout le territoire avec ses délégations régionales</a:t>
            </a:r>
          </a:p>
        </p:txBody>
      </p:sp>
    </p:spTree>
    <p:extLst>
      <p:ext uri="{BB962C8B-B14F-4D97-AF65-F5344CB8AC3E}">
        <p14:creationId xmlns:p14="http://schemas.microsoft.com/office/powerpoint/2010/main" val="239495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0">
            <a:extLst>
              <a:ext uri="{FF2B5EF4-FFF2-40B4-BE49-F238E27FC236}">
                <a16:creationId xmlns:a16="http://schemas.microsoft.com/office/drawing/2014/main" id="{8E520512-3181-67D2-5DF8-49E2B9317FCD}"/>
              </a:ext>
            </a:extLst>
          </p:cNvPr>
          <p:cNvSpPr/>
          <p:nvPr/>
        </p:nvSpPr>
        <p:spPr>
          <a:xfrm>
            <a:off x="480293" y="3406799"/>
            <a:ext cx="3072376" cy="469839"/>
          </a:xfrm>
          <a:prstGeom prst="roundRect">
            <a:avLst/>
          </a:prstGeom>
          <a:solidFill>
            <a:srgbClr val="3EA5B1"/>
          </a:solidFill>
          <a:ln>
            <a:solidFill>
              <a:srgbClr val="3EA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CC5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948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Santé Info Droits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A4ACAF-0B1B-DED8-A295-A3ED11328726}"/>
              </a:ext>
            </a:extLst>
          </p:cNvPr>
          <p:cNvSpPr txBox="1"/>
          <p:nvPr/>
        </p:nvSpPr>
        <p:spPr>
          <a:xfrm>
            <a:off x="480293" y="4956479"/>
            <a:ext cx="576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i="0" strike="noStrike" dirty="0">
                <a:solidFill>
                  <a:srgbClr val="3029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  <a:endParaRPr lang="fr-FR" sz="1400" b="1" i="0" strike="noStrike" dirty="0">
              <a:solidFill>
                <a:srgbClr val="30298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fr-FR" sz="1400" b="1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A.1 Droits des malades dans leurs recours au système de santé</a:t>
            </a:r>
            <a:endParaRPr lang="fr-FR" sz="1400" b="1" i="0" dirty="0">
              <a:solidFill>
                <a:srgbClr val="5353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b="1" i="0" u="sng" strike="noStrike" dirty="0">
                <a:solidFill>
                  <a:srgbClr val="425E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A.6 La personne de confiance</a:t>
            </a:r>
            <a:endParaRPr lang="fr-FR" sz="1400" b="1" i="0" dirty="0">
              <a:solidFill>
                <a:srgbClr val="5353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b="1" i="0" u="sng" strike="noStrike" dirty="0">
                <a:solidFill>
                  <a:srgbClr val="425E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A.11 La prise en charge de la douleur et de la souffrance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C9841A-A97D-F3FB-B9AB-0A0B64FB9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231" y="2406122"/>
            <a:ext cx="1264312" cy="1269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1D661E-8FF1-7B90-740F-E897B84C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545" y="4053265"/>
            <a:ext cx="3321655" cy="2125008"/>
          </a:xfrm>
          <a:prstGeom prst="rect">
            <a:avLst/>
          </a:prstGeom>
        </p:spPr>
      </p:pic>
      <p:sp>
        <p:nvSpPr>
          <p:cNvPr id="2" name="ZoneTexte 8">
            <a:extLst>
              <a:ext uri="{FF2B5EF4-FFF2-40B4-BE49-F238E27FC236}">
                <a16:creationId xmlns:a16="http://schemas.microsoft.com/office/drawing/2014/main" id="{90ECAD85-D8E7-D34C-99D0-299355442B78}"/>
              </a:ext>
            </a:extLst>
          </p:cNvPr>
          <p:cNvSpPr txBox="1"/>
          <p:nvPr/>
        </p:nvSpPr>
        <p:spPr>
          <a:xfrm>
            <a:off x="7272727" y="1781513"/>
            <a:ext cx="4438980" cy="369332"/>
          </a:xfrm>
          <a:prstGeom prst="rect">
            <a:avLst/>
          </a:prstGeom>
          <a:solidFill>
            <a:srgbClr val="302980"/>
          </a:solidFill>
          <a:ln>
            <a:solidFill>
              <a:srgbClr val="3029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 service pour tous</a:t>
            </a: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D9AE2F57-A62A-3FFB-DFBD-555EA9C7D0AE}"/>
              </a:ext>
            </a:extLst>
          </p:cNvPr>
          <p:cNvSpPr txBox="1"/>
          <p:nvPr/>
        </p:nvSpPr>
        <p:spPr>
          <a:xfrm>
            <a:off x="7272727" y="2406122"/>
            <a:ext cx="4653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personnes malades et leurs proches</a:t>
            </a:r>
          </a:p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intervenants sociaux et associatifs</a:t>
            </a:r>
          </a:p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représentants des usagers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038C7405-154E-C8BA-1D41-CDB2A6DDCD20}"/>
              </a:ext>
            </a:extLst>
          </p:cNvPr>
          <p:cNvSpPr txBox="1"/>
          <p:nvPr/>
        </p:nvSpPr>
        <p:spPr>
          <a:xfrm>
            <a:off x="480293" y="1781513"/>
            <a:ext cx="4587357" cy="369332"/>
          </a:xfrm>
          <a:prstGeom prst="rect">
            <a:avLst/>
          </a:prstGeom>
          <a:solidFill>
            <a:srgbClr val="302980"/>
          </a:solidFill>
          <a:ln>
            <a:solidFill>
              <a:srgbClr val="3029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Gotham" pitchFamily="2" charset="0"/>
                <a:cs typeface="Gotham" pitchFamily="2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 ligne d’écoute</a:t>
            </a: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455378FB-5118-C271-5440-0B8582E05676}"/>
              </a:ext>
            </a:extLst>
          </p:cNvPr>
          <p:cNvSpPr txBox="1"/>
          <p:nvPr/>
        </p:nvSpPr>
        <p:spPr>
          <a:xfrm>
            <a:off x="425749" y="2274190"/>
            <a:ext cx="4394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juristes et des avocats</a:t>
            </a:r>
          </a:p>
          <a:p>
            <a:endParaRPr lang="fr-FR" sz="1600" b="1" dirty="0">
              <a:solidFill>
                <a:srgbClr val="302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lundi au vendredi de 14h à 18h et le mardi et le jeudi jusqu'à 20h</a:t>
            </a:r>
          </a:p>
          <a:p>
            <a:endParaRPr lang="fr-FR" sz="1600" b="1" dirty="0">
              <a:solidFill>
                <a:srgbClr val="302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 à contacter : 01.53.62.40.30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302980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D4686248-3F85-2403-1364-27B6014A83CF}"/>
              </a:ext>
            </a:extLst>
          </p:cNvPr>
          <p:cNvSpPr txBox="1"/>
          <p:nvPr/>
        </p:nvSpPr>
        <p:spPr>
          <a:xfrm>
            <a:off x="480292" y="4449547"/>
            <a:ext cx="4587357" cy="369332"/>
          </a:xfrm>
          <a:prstGeom prst="rect">
            <a:avLst/>
          </a:prstGeom>
          <a:solidFill>
            <a:srgbClr val="302980"/>
          </a:solidFill>
          <a:ln>
            <a:solidFill>
              <a:srgbClr val="3029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fiches pratiques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2F5621-2E7C-0750-71A3-2EC8647D961D}"/>
              </a:ext>
            </a:extLst>
          </p:cNvPr>
          <p:cNvSpPr txBox="1"/>
          <p:nvPr/>
        </p:nvSpPr>
        <p:spPr>
          <a:xfrm>
            <a:off x="-9144" y="947414"/>
            <a:ext cx="1220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3EA5B1"/>
              </a:buClr>
              <a:tabLst>
                <a:tab pos="376536" algn="l"/>
                <a:tab pos="377172" algn="l"/>
              </a:tabLst>
            </a:pPr>
            <a:r>
              <a:rPr lang="fr-FR" sz="20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Pour toutes questions sociales ou juridiques liées à la santé</a:t>
            </a:r>
          </a:p>
        </p:txBody>
      </p:sp>
    </p:spTree>
    <p:extLst>
      <p:ext uri="{BB962C8B-B14F-4D97-AF65-F5344CB8AC3E}">
        <p14:creationId xmlns:p14="http://schemas.microsoft.com/office/powerpoint/2010/main" val="81121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E51D-018A-C1A1-3BFF-50349F60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8B7A5-8E44-2685-7523-9ED5BA5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FDB29-D40D-A741-BFE2-7CBBAEDF8F78}"/>
              </a:ext>
            </a:extLst>
          </p:cNvPr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1CC477-6D8D-97A4-DE50-CB70F004623A}"/>
              </a:ext>
            </a:extLst>
          </p:cNvPr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Devenir représentant des usagers : par où commencer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40471F-A7DF-744B-06B0-95369599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852" y="4203974"/>
            <a:ext cx="3003109" cy="1991401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BAAE325-987E-46B6-AF4A-1833BAC99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2" y="1102511"/>
            <a:ext cx="10515600" cy="307164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95"/>
              </a:spcBef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Se renseigner: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S’inscrire sur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l’extranet de France Assos Santé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accéder aux ressources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Consulter la brochure 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 principaux mandats de représentation des usagers dans le système de santé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S’inscrire à la formation 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Devenir RU, pourquoi pas moi ?</a:t>
            </a: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Contacter: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personne de notre association référente pour les représentants des usagers: </a:t>
            </a:r>
            <a:r>
              <a:rPr lang="fr-FR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Prénom / NOM / Coordonnées à compléter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La délégation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France Assos Santé de votre région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088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F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FAS" id="{3F6E12BB-7702-4C27-9574-431B969B85E1}" vid="{6900889B-4EDC-4841-A356-F17A3B452982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</TotalTime>
  <Words>501</Words>
  <Application>Microsoft Office PowerPoint</Application>
  <PresentationFormat>Grand écran</PresentationFormat>
  <Paragraphs>60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Gotham</vt:lpstr>
      <vt:lpstr>Gotham Black</vt:lpstr>
      <vt:lpstr>Rockwell</vt:lpstr>
      <vt:lpstr>Verdana</vt:lpstr>
      <vt:lpstr>Conception personnalisée</vt:lpstr>
      <vt:lpstr>1_Conception personnalisée</vt:lpstr>
      <vt:lpstr>ThèmeFAS</vt:lpstr>
      <vt:lpstr>2_Conception personnalisée</vt:lpstr>
      <vt:lpstr>3_Conception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VAISSIERE DUHOURCAU</dc:creator>
  <cp:lastModifiedBy>Mathilde DISSOUBRAY</cp:lastModifiedBy>
  <cp:revision>305</cp:revision>
  <cp:lastPrinted>2021-06-22T07:55:31Z</cp:lastPrinted>
  <dcterms:created xsi:type="dcterms:W3CDTF">2021-06-02T08:55:24Z</dcterms:created>
  <dcterms:modified xsi:type="dcterms:W3CDTF">2025-04-15T12:25:25Z</dcterms:modified>
</cp:coreProperties>
</file>